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7"/>
  </p:notesMasterIdLst>
  <p:handoutMasterIdLst>
    <p:handoutMasterId r:id="rId28"/>
  </p:handoutMasterIdLst>
  <p:sldIdLst>
    <p:sldId id="258" r:id="rId6"/>
    <p:sldId id="295" r:id="rId7"/>
    <p:sldId id="297" r:id="rId8"/>
    <p:sldId id="309" r:id="rId9"/>
    <p:sldId id="303" r:id="rId10"/>
    <p:sldId id="304" r:id="rId11"/>
    <p:sldId id="278" r:id="rId12"/>
    <p:sldId id="264" r:id="rId13"/>
    <p:sldId id="279" r:id="rId14"/>
    <p:sldId id="300" r:id="rId15"/>
    <p:sldId id="292" r:id="rId16"/>
    <p:sldId id="290" r:id="rId17"/>
    <p:sldId id="282" r:id="rId18"/>
    <p:sldId id="298" r:id="rId19"/>
    <p:sldId id="301" r:id="rId20"/>
    <p:sldId id="302" r:id="rId21"/>
    <p:sldId id="307" r:id="rId22"/>
    <p:sldId id="306" r:id="rId23"/>
    <p:sldId id="291" r:id="rId24"/>
    <p:sldId id="280" r:id="rId25"/>
    <p:sldId id="294" r:id="rId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E"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A2CA"/>
    <a:srgbClr val="CD0920"/>
    <a:srgbClr val="C0DB37"/>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83" autoAdjust="0"/>
  </p:normalViewPr>
  <p:slideViewPr>
    <p:cSldViewPr snapToGrid="0" snapToObjects="1">
      <p:cViewPr>
        <p:scale>
          <a:sx n="53" d="100"/>
          <a:sy n="53" d="100"/>
        </p:scale>
        <p:origin x="-3294" y="-91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napToObjects="1">
      <p:cViewPr>
        <p:scale>
          <a:sx n="70" d="100"/>
          <a:sy n="70" d="100"/>
        </p:scale>
        <p:origin x="-2856" y="-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5735" tIns="47867" rIns="95735" bIns="47867" rtlCol="0"/>
          <a:lstStyle>
            <a:lvl1pPr algn="l">
              <a:defRPr sz="1300"/>
            </a:lvl1pPr>
          </a:lstStyle>
          <a:p>
            <a:r>
              <a:rPr lang="en-US" smtClean="0"/>
              <a:t>College Credit Plus</a:t>
            </a:r>
            <a:endParaRPr lang="en-US" dirty="0"/>
          </a:p>
        </p:txBody>
      </p:sp>
      <p:sp>
        <p:nvSpPr>
          <p:cNvPr id="3" name="Date Placeholder 2"/>
          <p:cNvSpPr>
            <a:spLocks noGrp="1"/>
          </p:cNvSpPr>
          <p:nvPr>
            <p:ph type="dt" sz="quarter" idx="1"/>
          </p:nvPr>
        </p:nvSpPr>
        <p:spPr>
          <a:xfrm>
            <a:off x="4143587" y="0"/>
            <a:ext cx="3169920" cy="480388"/>
          </a:xfrm>
          <a:prstGeom prst="rect">
            <a:avLst/>
          </a:prstGeom>
        </p:spPr>
        <p:txBody>
          <a:bodyPr vert="horz" lIns="95735" tIns="47867" rIns="95735" bIns="47867" rtlCol="0"/>
          <a:lstStyle>
            <a:lvl1pPr algn="r">
              <a:defRPr sz="1300"/>
            </a:lvl1pPr>
          </a:lstStyle>
          <a:p>
            <a:endParaRPr lang="en-US" dirty="0"/>
          </a:p>
        </p:txBody>
      </p:sp>
      <p:sp>
        <p:nvSpPr>
          <p:cNvPr id="4" name="Footer Placeholder 3"/>
          <p:cNvSpPr>
            <a:spLocks noGrp="1"/>
          </p:cNvSpPr>
          <p:nvPr>
            <p:ph type="ftr" sz="quarter" idx="2"/>
          </p:nvPr>
        </p:nvSpPr>
        <p:spPr>
          <a:xfrm>
            <a:off x="0" y="9119173"/>
            <a:ext cx="3169920" cy="480388"/>
          </a:xfrm>
          <a:prstGeom prst="rect">
            <a:avLst/>
          </a:prstGeom>
        </p:spPr>
        <p:txBody>
          <a:bodyPr vert="horz" lIns="95735" tIns="47867" rIns="95735" bIns="47867"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173"/>
            <a:ext cx="3169920" cy="480388"/>
          </a:xfrm>
          <a:prstGeom prst="rect">
            <a:avLst/>
          </a:prstGeom>
        </p:spPr>
        <p:txBody>
          <a:bodyPr vert="horz" lIns="95735" tIns="47867" rIns="95735" bIns="47867" rtlCol="0" anchor="b"/>
          <a:lstStyle>
            <a:lvl1pPr algn="r">
              <a:defRPr sz="1300"/>
            </a:lvl1pPr>
          </a:lstStyle>
          <a:p>
            <a:fld id="{406C6F00-F710-4EC9-A1AD-5E775436371D}" type="slidenum">
              <a:rPr lang="en-US" smtClean="0"/>
              <a:t>‹#›</a:t>
            </a:fld>
            <a:endParaRPr lang="en-US" dirty="0"/>
          </a:p>
        </p:txBody>
      </p:sp>
    </p:spTree>
    <p:extLst>
      <p:ext uri="{BB962C8B-B14F-4D97-AF65-F5344CB8AC3E}">
        <p14:creationId xmlns:p14="http://schemas.microsoft.com/office/powerpoint/2010/main" val="40914480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35" tIns="47867" rIns="95735" bIns="47867" rtlCol="0"/>
          <a:lstStyle>
            <a:lvl1pPr algn="l">
              <a:defRPr sz="1300"/>
            </a:lvl1pPr>
          </a:lstStyle>
          <a:p>
            <a:r>
              <a:rPr lang="en-US" smtClean="0"/>
              <a:t>College Credit Plus</a:t>
            </a: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735" tIns="47867" rIns="95735" bIns="47867"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735" tIns="47867" rIns="95735" bIns="4786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35" tIns="47867" rIns="95735" bIns="478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35" tIns="47867" rIns="95735" bIns="4786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35" tIns="47867" rIns="95735" bIns="47867" rtlCol="0" anchor="b"/>
          <a:lstStyle>
            <a:lvl1pPr algn="r">
              <a:defRPr sz="1300"/>
            </a:lvl1pPr>
          </a:lstStyle>
          <a:p>
            <a:fld id="{A88EB8E9-7E05-4C60-A58D-798732DD5BFE}" type="slidenum">
              <a:rPr lang="en-US" smtClean="0"/>
              <a:t>‹#›</a:t>
            </a:fld>
            <a:endParaRPr lang="en-US" dirty="0"/>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smtClean="0"/>
              <a:t>College Credit Plus</a:t>
            </a:r>
            <a:endParaRPr lang="en-US" dirty="0"/>
          </a:p>
        </p:txBody>
      </p:sp>
    </p:spTree>
    <p:extLst>
      <p:ext uri="{BB962C8B-B14F-4D97-AF65-F5344CB8AC3E}">
        <p14:creationId xmlns:p14="http://schemas.microsoft.com/office/powerpoint/2010/main" val="206690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a:p>
            <a:endParaRPr lang="en-US" sz="90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10</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781475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11</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4258380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1745D1-1914-4E2C-8DA7-D0ECD27F9ADE}" type="slidenum">
              <a:rPr lang="en-US" smtClean="0">
                <a:solidFill>
                  <a:prstClr val="black"/>
                </a:solidFill>
              </a:rPr>
              <a:pPr/>
              <a:t>12</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t>College Credit Plus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13</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392094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14</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1420378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15</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2001380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Classes failed or withdrawn with an “F” will receive an “F” on the high school and college transcripts and will be computed into the high school and college GPA. If you do not receive a passing grade, the district may, in some instances, seek reimbursement for the amount of state funds paid to the college on your behalf for that college course. The school district may withhold grades and credits received for high school courses taken until reimbursement has been made.</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16</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229644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17</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409639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18</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229644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19</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747043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2</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1676118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B35620-DA84-4DBA-8C3C-0C2A4E57726C}" type="slidenum">
              <a:rPr lang="en-US" smtClean="0"/>
              <a:pPr>
                <a:defRPr/>
              </a:pPr>
              <a:t>20</a:t>
            </a:fld>
            <a:endParaRPr lang="en-US" dirty="0"/>
          </a:p>
        </p:txBody>
      </p:sp>
      <p:sp>
        <p:nvSpPr>
          <p:cNvPr id="5" name="Header Placeholder 4"/>
          <p:cNvSpPr>
            <a:spLocks noGrp="1"/>
          </p:cNvSpPr>
          <p:nvPr>
            <p:ph type="hdr" sz="quarter" idx="11"/>
          </p:nvPr>
        </p:nvSpPr>
        <p:spPr/>
        <p:txBody>
          <a:bodyPr/>
          <a:lstStyle/>
          <a:p>
            <a:r>
              <a:rPr lang="en-US" smtClean="0"/>
              <a:t>College Credit Plus</a:t>
            </a:r>
            <a:endParaRPr lang="en-US" dirty="0"/>
          </a:p>
        </p:txBody>
      </p:sp>
    </p:spTree>
    <p:extLst>
      <p:ext uri="{BB962C8B-B14F-4D97-AF65-F5344CB8AC3E}">
        <p14:creationId xmlns:p14="http://schemas.microsoft.com/office/powerpoint/2010/main" val="4124308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21</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177730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fld id="{3FC20097-470A-4C3F-BF5A-F25DC1CB557A}" type="slidenum">
              <a:rPr lang="en-US" smtClean="0">
                <a:solidFill>
                  <a:prstClr val="black"/>
                </a:solidFill>
              </a:rPr>
              <a:pPr/>
              <a:t>3</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t>College Credit Plus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ffectLst/>
              </a:rPr>
              <a:t>Ohio’s new College Credit Plus can help students earn college and high school credits at the same time by taking college courses from community colleges or universities. The purpose of this program is to promote rigorous academic pursuits and to provide a wide variety of options to college-ready students. Taking a college course from a public college or university College Credit Plus is free. That means no cost for tuition, books or fees. If you choose to attend a private college or university, you may have limited costs. </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3FC20097-470A-4C3F-BF5A-F25DC1CB557A}" type="slidenum">
              <a:rPr lang="en-US" smtClean="0">
                <a:solidFill>
                  <a:prstClr val="black"/>
                </a:solidFill>
              </a:rPr>
              <a:pPr/>
              <a:t>4</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t>College Credit Plus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5</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61511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6</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1619782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can choose </a:t>
            </a:r>
            <a:r>
              <a:rPr lang="en-US" b="1" dirty="0" smtClean="0"/>
              <a:t>any course </a:t>
            </a:r>
            <a:r>
              <a:rPr lang="en-US" dirty="0" smtClean="0"/>
              <a:t>that applies toward a degree or workforce certification at a public (or participating private) college.</a:t>
            </a:r>
          </a:p>
          <a:p>
            <a:endParaRPr lang="en-US" dirty="0" smtClean="0"/>
          </a:p>
          <a:p>
            <a:r>
              <a:rPr lang="en-US" dirty="0" smtClean="0"/>
              <a:t>In</a:t>
            </a:r>
            <a:r>
              <a:rPr lang="en-US" baseline="0" dirty="0" smtClean="0"/>
              <a:t> addition to being non-remedial, College Credit Plus courses may not be religious in nature.  </a:t>
            </a:r>
            <a:endParaRPr lang="en-US" dirty="0" smtClean="0"/>
          </a:p>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7</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smtClean="0"/>
              <a:t>College Credit Plus</a:t>
            </a:r>
            <a:endParaRPr lang="en-US" dirty="0"/>
          </a:p>
        </p:txBody>
      </p:sp>
    </p:spTree>
    <p:extLst>
      <p:ext uri="{BB962C8B-B14F-4D97-AF65-F5344CB8AC3E}">
        <p14:creationId xmlns:p14="http://schemas.microsoft.com/office/powerpoint/2010/main" val="272791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8</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smtClean="0"/>
              <a:t>College Credit Plus</a:t>
            </a:r>
            <a:endParaRPr lang="en-US" dirty="0"/>
          </a:p>
        </p:txBody>
      </p:sp>
    </p:spTree>
    <p:extLst>
      <p:ext uri="{BB962C8B-B14F-4D97-AF65-F5344CB8AC3E}">
        <p14:creationId xmlns:p14="http://schemas.microsoft.com/office/powerpoint/2010/main" val="124724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9525" indent="-179525">
              <a:buFont typeface="Arial" panose="020B0604020202020204" pitchFamily="34" charset="0"/>
              <a:buChar char="•"/>
            </a:pPr>
            <a:endParaRPr lang="en-US" baseline="0" dirty="0" smtClean="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9</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80814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3196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2076"/>
            <a:ext cx="8229600" cy="4525963"/>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52993" y="5831840"/>
            <a:ext cx="3613218" cy="90458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ohiohighered.org/cc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3792" y="1255931"/>
            <a:ext cx="6734175" cy="1685925"/>
          </a:xfrm>
        </p:spPr>
      </p:pic>
      <p:sp>
        <p:nvSpPr>
          <p:cNvPr id="3" name="Title 1"/>
          <p:cNvSpPr>
            <a:spLocks noGrp="1"/>
          </p:cNvSpPr>
          <p:nvPr>
            <p:ph type="title"/>
          </p:nvPr>
        </p:nvSpPr>
        <p:spPr>
          <a:xfrm>
            <a:off x="431800" y="3040965"/>
            <a:ext cx="8229600" cy="1107996"/>
          </a:xfrm>
        </p:spPr>
        <p:txBody>
          <a:bodyPr/>
          <a:lstStyle/>
          <a:p>
            <a:r>
              <a:rPr lang="en-US" sz="3600" i="1" dirty="0" smtClean="0">
                <a:solidFill>
                  <a:schemeClr val="tx1"/>
                </a:solidFill>
              </a:rPr>
              <a:t>An introduction for </a:t>
            </a:r>
            <a:br>
              <a:rPr lang="en-US" sz="3600" i="1" dirty="0" smtClean="0">
                <a:solidFill>
                  <a:schemeClr val="tx1"/>
                </a:solidFill>
              </a:rPr>
            </a:br>
            <a:r>
              <a:rPr lang="en-US" sz="3600" i="1" dirty="0" smtClean="0">
                <a:solidFill>
                  <a:schemeClr val="tx1"/>
                </a:solidFill>
              </a:rPr>
              <a:t>students and families</a:t>
            </a:r>
            <a:endParaRPr lang="en-US" sz="3600" i="1" dirty="0">
              <a:solidFill>
                <a:schemeClr val="tx1"/>
              </a:solidFill>
            </a:endParaRPr>
          </a:p>
        </p:txBody>
      </p:sp>
    </p:spTree>
    <p:extLst>
      <p:ext uri="{BB962C8B-B14F-4D97-AF65-F5344CB8AC3E}">
        <p14:creationId xmlns:p14="http://schemas.microsoft.com/office/powerpoint/2010/main" val="22411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4565"/>
          <a:stretch/>
        </p:blipFill>
        <p:spPr>
          <a:xfrm>
            <a:off x="0" y="-3454"/>
            <a:ext cx="9144000" cy="5813704"/>
          </a:xfrm>
        </p:spPr>
      </p:pic>
      <p:sp>
        <p:nvSpPr>
          <p:cNvPr id="2" name="Title 1"/>
          <p:cNvSpPr>
            <a:spLocks noGrp="1"/>
          </p:cNvSpPr>
          <p:nvPr>
            <p:ph type="title"/>
          </p:nvPr>
        </p:nvSpPr>
        <p:spPr>
          <a:xfrm>
            <a:off x="0" y="3800466"/>
            <a:ext cx="9144000" cy="1328737"/>
          </a:xfrm>
          <a:solidFill>
            <a:schemeClr val="bg1"/>
          </a:solidFill>
        </p:spPr>
        <p:txBody>
          <a:bodyPr anchor="ctr"/>
          <a:lstStyle/>
          <a:p>
            <a:r>
              <a:rPr lang="en-US" sz="3000" dirty="0"/>
              <a:t>A </a:t>
            </a:r>
            <a:r>
              <a:rPr lang="en-US" sz="3000" dirty="0" smtClean="0"/>
              <a:t>semester college course of 3 or more credits  </a:t>
            </a:r>
            <a:br>
              <a:rPr lang="en-US" sz="3000" dirty="0" smtClean="0"/>
            </a:br>
            <a:r>
              <a:rPr lang="en-US" sz="3000" dirty="0" smtClean="0"/>
              <a:t>counts </a:t>
            </a:r>
            <a:r>
              <a:rPr lang="en-US" sz="3000" dirty="0"/>
              <a:t>as a </a:t>
            </a:r>
            <a:r>
              <a:rPr lang="en-US" sz="3000" dirty="0" smtClean="0"/>
              <a:t>one-year </a:t>
            </a:r>
            <a:r>
              <a:rPr lang="en-US" sz="3000" dirty="0"/>
              <a:t>high school class. </a:t>
            </a:r>
          </a:p>
        </p:txBody>
      </p:sp>
    </p:spTree>
    <p:extLst>
      <p:ext uri="{BB962C8B-B14F-4D97-AF65-F5344CB8AC3E}">
        <p14:creationId xmlns:p14="http://schemas.microsoft.com/office/powerpoint/2010/main" val="237162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617" r="5617" b="15000"/>
          <a:stretch/>
        </p:blipFill>
        <p:spPr>
          <a:xfrm>
            <a:off x="0" y="0"/>
            <a:ext cx="9144000" cy="5829300"/>
          </a:xfrm>
          <a:prstGeom prst="rect">
            <a:avLst/>
          </a:prstGeom>
        </p:spPr>
      </p:pic>
      <p:sp>
        <p:nvSpPr>
          <p:cNvPr id="2" name="Title 1"/>
          <p:cNvSpPr>
            <a:spLocks noGrp="1"/>
          </p:cNvSpPr>
          <p:nvPr>
            <p:ph type="title"/>
          </p:nvPr>
        </p:nvSpPr>
        <p:spPr>
          <a:xfrm>
            <a:off x="0" y="289852"/>
            <a:ext cx="9143999" cy="1107996"/>
          </a:xfrm>
          <a:solidFill>
            <a:schemeClr val="bg1"/>
          </a:solidFill>
        </p:spPr>
        <p:txBody>
          <a:bodyPr/>
          <a:lstStyle/>
          <a:p>
            <a:r>
              <a:rPr lang="en-US" sz="3600" dirty="0" smtClean="0"/>
              <a:t>Under what scenarios can a qualified student use </a:t>
            </a:r>
            <a:r>
              <a:rPr lang="en-US" sz="3600" dirty="0"/>
              <a:t>College Credit Plus? </a:t>
            </a:r>
          </a:p>
        </p:txBody>
      </p:sp>
    </p:spTree>
    <p:extLst>
      <p:ext uri="{BB962C8B-B14F-4D97-AF65-F5344CB8AC3E}">
        <p14:creationId xmlns:p14="http://schemas.microsoft.com/office/powerpoint/2010/main" val="247901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range"/>
          <p:cNvSpPr/>
          <p:nvPr/>
        </p:nvSpPr>
        <p:spPr>
          <a:xfrm>
            <a:off x="0" y="-10"/>
            <a:ext cx="9144000" cy="452310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range"/>
          <p:cNvSpPr/>
          <p:nvPr/>
        </p:nvSpPr>
        <p:spPr>
          <a:xfrm>
            <a:off x="0" y="19050"/>
            <a:ext cx="9144000" cy="6858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hin whiite line"/>
          <p:cNvSpPr/>
          <p:nvPr/>
        </p:nvSpPr>
        <p:spPr>
          <a:xfrm>
            <a:off x="0" y="2258189"/>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White Rectangle"/>
          <p:cNvSpPr/>
          <p:nvPr/>
        </p:nvSpPr>
        <p:spPr>
          <a:xfrm>
            <a:off x="0" y="0"/>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254645" y="328956"/>
            <a:ext cx="8657862" cy="1754326"/>
          </a:xfrm>
          <a:prstGeom prst="rect">
            <a:avLst/>
          </a:prstGeom>
          <a:noFill/>
        </p:spPr>
        <p:txBody>
          <a:bodyPr wrap="square" rtlCol="0">
            <a:spAutoFit/>
          </a:bodyPr>
          <a:lstStyle/>
          <a:p>
            <a:pPr algn="ctr"/>
            <a:r>
              <a:rPr lang="en-US" sz="3600" dirty="0" smtClean="0">
                <a:latin typeface="Arial" pitchFamily="34" charset="0"/>
                <a:cs typeface="Arial" pitchFamily="34" charset="0"/>
              </a:rPr>
              <a:t>You want to take college courses to satisfy your high school graduation requirements. </a:t>
            </a:r>
          </a:p>
        </p:txBody>
      </p:sp>
      <p:sp>
        <p:nvSpPr>
          <p:cNvPr id="20" name="White Rectangle"/>
          <p:cNvSpPr/>
          <p:nvPr/>
        </p:nvSpPr>
        <p:spPr>
          <a:xfrm>
            <a:off x="0" y="4570282"/>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416688" y="2431233"/>
            <a:ext cx="8449519" cy="1754326"/>
          </a:xfrm>
          <a:prstGeom prst="rect">
            <a:avLst/>
          </a:prstGeom>
          <a:noFill/>
        </p:spPr>
        <p:txBody>
          <a:bodyPr wrap="square" rtlCol="0">
            <a:spAutoFit/>
          </a:bodyPr>
          <a:lstStyle/>
          <a:p>
            <a:pPr algn="ctr"/>
            <a:r>
              <a:rPr lang="en-US" sz="3600" dirty="0" smtClean="0">
                <a:solidFill>
                  <a:schemeClr val="bg1"/>
                </a:solidFill>
                <a:latin typeface="Arial" panose="020B0604020202020204" pitchFamily="34" charset="0"/>
                <a:cs typeface="Arial" panose="020B0604020202020204" pitchFamily="34" charset="0"/>
              </a:rPr>
              <a:t>You completed your high school graduation required classes and you want to begin college work.  </a:t>
            </a:r>
            <a:endParaRPr lang="en-US" sz="36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14068" y="4859952"/>
            <a:ext cx="9144000" cy="1200329"/>
          </a:xfrm>
          <a:prstGeom prst="rect">
            <a:avLst/>
          </a:prstGeom>
          <a:noFill/>
        </p:spPr>
        <p:txBody>
          <a:bodyPr wrap="square" rtlCol="0">
            <a:spAutoFit/>
          </a:bodyPr>
          <a:lstStyle/>
          <a:p>
            <a:pPr algn="ctr"/>
            <a:r>
              <a:rPr lang="en-US" sz="3600" dirty="0" smtClean="0">
                <a:latin typeface="Arial" panose="020B0604020202020204" pitchFamily="34" charset="0"/>
                <a:cs typeface="Arial" panose="020B0604020202020204" pitchFamily="34" charset="0"/>
              </a:rPr>
              <a:t>You want to explore college and take a course in a subject that interests you. </a:t>
            </a:r>
            <a:endParaRPr lang="en-US" sz="3600" dirty="0">
              <a:latin typeface="Arial" panose="020B0604020202020204" pitchFamily="34" charset="0"/>
              <a:cs typeface="Arial" panose="020B0604020202020204" pitchFamily="34" charset="0"/>
            </a:endParaRPr>
          </a:p>
        </p:txBody>
      </p:sp>
      <p:sp>
        <p:nvSpPr>
          <p:cNvPr id="23" name="thin whiite line"/>
          <p:cNvSpPr/>
          <p:nvPr/>
        </p:nvSpPr>
        <p:spPr>
          <a:xfrm>
            <a:off x="0" y="4551228"/>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8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2926"/>
          <a:stretch/>
        </p:blipFill>
        <p:spPr>
          <a:xfrm>
            <a:off x="0" y="-171450"/>
            <a:ext cx="9144000" cy="6046788"/>
          </a:xfrm>
        </p:spPr>
      </p:pic>
      <p:sp>
        <p:nvSpPr>
          <p:cNvPr id="2" name="Title 1"/>
          <p:cNvSpPr>
            <a:spLocks noGrp="1"/>
          </p:cNvSpPr>
          <p:nvPr>
            <p:ph type="title"/>
          </p:nvPr>
        </p:nvSpPr>
        <p:spPr/>
        <p:txBody>
          <a:bodyPr/>
          <a:lstStyle/>
          <a:p>
            <a:r>
              <a:rPr lang="en-US" dirty="0" smtClean="0"/>
              <a:t>Books and Fees</a:t>
            </a:r>
            <a:endParaRPr lang="en-US" dirty="0"/>
          </a:p>
        </p:txBody>
      </p:sp>
      <p:sp>
        <p:nvSpPr>
          <p:cNvPr id="5" name="Content Placeholder 2"/>
          <p:cNvSpPr txBox="1">
            <a:spLocks/>
          </p:cNvSpPr>
          <p:nvPr/>
        </p:nvSpPr>
        <p:spPr>
          <a:xfrm>
            <a:off x="-57150" y="1583798"/>
            <a:ext cx="9144000" cy="1135998"/>
          </a:xfrm>
          <a:prstGeom prst="rect">
            <a:avLst/>
          </a:prstGeom>
          <a:noFill/>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3000" b="1" dirty="0" smtClean="0"/>
              <a:t>Students attending a public college </a:t>
            </a:r>
          </a:p>
          <a:p>
            <a:pPr marL="0" indent="0" algn="ctr">
              <a:spcBef>
                <a:spcPts val="0"/>
              </a:spcBef>
              <a:buFont typeface="Arial"/>
              <a:buNone/>
            </a:pPr>
            <a:r>
              <a:rPr lang="en-US" sz="3000" b="1" dirty="0" smtClean="0"/>
              <a:t>do not pay for either books or fees.</a:t>
            </a:r>
            <a:endParaRPr lang="en-US" sz="3000" b="1" dirty="0" smtClean="0">
              <a:solidFill>
                <a:srgbClr val="FF0000"/>
              </a:solidFill>
            </a:endParaRPr>
          </a:p>
        </p:txBody>
      </p:sp>
      <p:sp>
        <p:nvSpPr>
          <p:cNvPr id="3" name="Rectangle 2"/>
          <p:cNvSpPr/>
          <p:nvPr/>
        </p:nvSpPr>
        <p:spPr>
          <a:xfrm>
            <a:off x="189186" y="2841340"/>
            <a:ext cx="7646276" cy="984885"/>
          </a:xfrm>
          <a:prstGeom prst="rect">
            <a:avLst/>
          </a:prstGeom>
        </p:spPr>
        <p:txBody>
          <a:bodyPr wrap="square">
            <a:spAutoFit/>
          </a:bodyPr>
          <a:lstStyle/>
          <a:p>
            <a:pPr algn="ctr"/>
            <a:r>
              <a:rPr lang="en-US" sz="2900" b="1" dirty="0" smtClean="0">
                <a:latin typeface="Arial" panose="020B0604020202020204" pitchFamily="34" charset="0"/>
                <a:cs typeface="Arial" panose="020B0604020202020204" pitchFamily="34" charset="0"/>
              </a:rPr>
              <a:t>Students attending a private college may have a cost that includes books and fees. </a:t>
            </a:r>
            <a:endParaRPr lang="en-US" sz="2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03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30" y="-23"/>
            <a:ext cx="9191860" cy="5875338"/>
          </a:xfrm>
        </p:spPr>
      </p:pic>
      <p:sp>
        <p:nvSpPr>
          <p:cNvPr id="2" name="Title 1"/>
          <p:cNvSpPr>
            <a:spLocks noGrp="1"/>
          </p:cNvSpPr>
          <p:nvPr>
            <p:ph type="title"/>
          </p:nvPr>
        </p:nvSpPr>
        <p:spPr>
          <a:xfrm>
            <a:off x="-14288" y="257170"/>
            <a:ext cx="9182218" cy="871551"/>
          </a:xfrm>
          <a:solidFill>
            <a:schemeClr val="bg1"/>
          </a:solidFill>
        </p:spPr>
        <p:txBody>
          <a:bodyPr anchor="ctr"/>
          <a:lstStyle/>
          <a:p>
            <a:r>
              <a:rPr lang="en-US" dirty="0" smtClean="0"/>
              <a:t>Student Covers Parking Expenses </a:t>
            </a:r>
            <a:endParaRPr lang="en-US" dirty="0"/>
          </a:p>
        </p:txBody>
      </p:sp>
    </p:spTree>
    <p:extLst>
      <p:ext uri="{BB962C8B-B14F-4D97-AF65-F5344CB8AC3E}">
        <p14:creationId xmlns:p14="http://schemas.microsoft.com/office/powerpoint/2010/main" val="2624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3047"/>
          <a:stretch/>
        </p:blipFill>
        <p:spPr>
          <a:xfrm>
            <a:off x="0" y="0"/>
            <a:ext cx="9144000" cy="5829300"/>
          </a:xfrm>
        </p:spPr>
      </p:pic>
      <p:sp>
        <p:nvSpPr>
          <p:cNvPr id="2" name="Title 1"/>
          <p:cNvSpPr>
            <a:spLocks noGrp="1"/>
          </p:cNvSpPr>
          <p:nvPr>
            <p:ph type="title"/>
          </p:nvPr>
        </p:nvSpPr>
        <p:spPr>
          <a:xfrm>
            <a:off x="285751" y="285756"/>
            <a:ext cx="4400549" cy="3231654"/>
          </a:xfrm>
        </p:spPr>
        <p:txBody>
          <a:bodyPr/>
          <a:lstStyle/>
          <a:p>
            <a:r>
              <a:rPr lang="en-US" dirty="0" smtClean="0"/>
              <a:t>Consider </a:t>
            </a:r>
            <a:br>
              <a:rPr lang="en-US" dirty="0" smtClean="0"/>
            </a:br>
            <a:r>
              <a:rPr lang="en-US" dirty="0" smtClean="0"/>
              <a:t>Your </a:t>
            </a:r>
            <a:br>
              <a:rPr lang="en-US" dirty="0" smtClean="0"/>
            </a:br>
            <a:r>
              <a:rPr lang="en-US" dirty="0" smtClean="0"/>
              <a:t>Personal Academic Goals</a:t>
            </a:r>
            <a:endParaRPr lang="en-US" dirty="0"/>
          </a:p>
        </p:txBody>
      </p:sp>
    </p:spTree>
    <p:extLst>
      <p:ext uri="{BB962C8B-B14F-4D97-AF65-F5344CB8AC3E}">
        <p14:creationId xmlns:p14="http://schemas.microsoft.com/office/powerpoint/2010/main" val="219899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7511" r="3384" b="20178"/>
          <a:stretch/>
        </p:blipFill>
        <p:spPr>
          <a:xfrm>
            <a:off x="0" y="0"/>
            <a:ext cx="9144000" cy="5815013"/>
          </a:xfrm>
        </p:spPr>
      </p:pic>
      <p:sp>
        <p:nvSpPr>
          <p:cNvPr id="2" name="Title 1"/>
          <p:cNvSpPr>
            <a:spLocks noGrp="1"/>
          </p:cNvSpPr>
          <p:nvPr>
            <p:ph type="title"/>
          </p:nvPr>
        </p:nvSpPr>
        <p:spPr>
          <a:xfrm>
            <a:off x="457200" y="128576"/>
            <a:ext cx="8229600" cy="1292662"/>
          </a:xfrm>
        </p:spPr>
        <p:txBody>
          <a:bodyPr/>
          <a:lstStyle/>
          <a:p>
            <a:r>
              <a:rPr lang="en-US" sz="4000" dirty="0">
                <a:solidFill>
                  <a:schemeClr val="bg1"/>
                </a:solidFill>
              </a:rPr>
              <a:t>If you fail the class or drop </a:t>
            </a:r>
            <a:r>
              <a:rPr lang="en-US" sz="4000" dirty="0" smtClean="0">
                <a:solidFill>
                  <a:schemeClr val="bg1"/>
                </a:solidFill>
              </a:rPr>
              <a:t>it too late, </a:t>
            </a:r>
            <a:r>
              <a:rPr lang="en-US" sz="4000" dirty="0">
                <a:solidFill>
                  <a:schemeClr val="bg1"/>
                </a:solidFill>
              </a:rPr>
              <a:t>you may have to pay </a:t>
            </a:r>
            <a:r>
              <a:rPr lang="en-US" sz="4000" dirty="0" smtClean="0">
                <a:solidFill>
                  <a:schemeClr val="bg1"/>
                </a:solidFill>
              </a:rPr>
              <a:t>for it</a:t>
            </a:r>
            <a:r>
              <a:rPr lang="en-US" sz="4400"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26073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8728" b="25219"/>
          <a:stretch/>
        </p:blipFill>
        <p:spPr>
          <a:xfrm>
            <a:off x="0" y="2692823"/>
            <a:ext cx="9144000" cy="3158288"/>
          </a:xfrm>
          <a:prstGeom prst="rect">
            <a:avLst/>
          </a:prstGeom>
        </p:spPr>
      </p:pic>
      <p:sp>
        <p:nvSpPr>
          <p:cNvPr id="2" name="Title 1"/>
          <p:cNvSpPr>
            <a:spLocks noGrp="1"/>
          </p:cNvSpPr>
          <p:nvPr>
            <p:ph type="title"/>
          </p:nvPr>
        </p:nvSpPr>
        <p:spPr/>
        <p:txBody>
          <a:bodyPr/>
          <a:lstStyle/>
          <a:p>
            <a:r>
              <a:rPr lang="en-US" dirty="0" smtClean="0"/>
              <a:t>Weighted Grades</a:t>
            </a:r>
            <a:endParaRPr lang="en-US" dirty="0"/>
          </a:p>
        </p:txBody>
      </p:sp>
      <p:sp>
        <p:nvSpPr>
          <p:cNvPr id="3" name="Content Placeholder 2"/>
          <p:cNvSpPr>
            <a:spLocks noGrp="1"/>
          </p:cNvSpPr>
          <p:nvPr>
            <p:ph idx="1"/>
          </p:nvPr>
        </p:nvSpPr>
        <p:spPr>
          <a:xfrm>
            <a:off x="671520" y="1146221"/>
            <a:ext cx="8229600" cy="1546602"/>
          </a:xfrm>
        </p:spPr>
        <p:txBody>
          <a:bodyPr/>
          <a:lstStyle/>
          <a:p>
            <a:pPr marL="0" indent="0">
              <a:buNone/>
            </a:pPr>
            <a:r>
              <a:rPr lang="en-US" dirty="0" smtClean="0"/>
              <a:t>College courses must be weighted the same as Advanced Placement and International Baccalaureate in the same subject area. </a:t>
            </a:r>
            <a:endParaRPr lang="en-US" dirty="0"/>
          </a:p>
        </p:txBody>
      </p:sp>
      <p:sp>
        <p:nvSpPr>
          <p:cNvPr id="5" name="TextBox 4"/>
          <p:cNvSpPr txBox="1"/>
          <p:nvPr/>
        </p:nvSpPr>
        <p:spPr>
          <a:xfrm>
            <a:off x="714384" y="3199415"/>
            <a:ext cx="1543043"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AP, IB</a:t>
            </a:r>
          </a:p>
          <a:p>
            <a:pPr algn="ctr"/>
            <a:r>
              <a:rPr lang="en-US" sz="2800" b="1" dirty="0" smtClean="0">
                <a:latin typeface="Arial" panose="020B0604020202020204" pitchFamily="34" charset="0"/>
                <a:cs typeface="Arial" panose="020B0604020202020204" pitchFamily="34" charset="0"/>
              </a:rPr>
              <a:t>Course</a:t>
            </a:r>
            <a:endParaRPr lang="en-US" sz="2800" b="1" dirty="0">
              <a:latin typeface="Arial" panose="020B0604020202020204" pitchFamily="34" charset="0"/>
              <a:cs typeface="Arial" panose="020B0604020202020204" pitchFamily="34" charset="0"/>
            </a:endParaRPr>
          </a:p>
        </p:txBody>
      </p:sp>
      <p:sp>
        <p:nvSpPr>
          <p:cNvPr id="6" name="TextBox 5"/>
          <p:cNvSpPr txBox="1"/>
          <p:nvPr/>
        </p:nvSpPr>
        <p:spPr>
          <a:xfrm>
            <a:off x="6843712" y="3185127"/>
            <a:ext cx="1657349"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College</a:t>
            </a:r>
          </a:p>
          <a:p>
            <a:pPr algn="ctr"/>
            <a:r>
              <a:rPr lang="en-US" sz="2800" b="1" dirty="0" smtClean="0">
                <a:latin typeface="Arial" panose="020B0604020202020204" pitchFamily="34" charset="0"/>
                <a:cs typeface="Arial" panose="020B0604020202020204" pitchFamily="34" charset="0"/>
              </a:rPr>
              <a:t>Course</a:t>
            </a:r>
            <a:endParaRPr lang="en-US" sz="2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95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35404" b="3774"/>
          <a:stretch/>
        </p:blipFill>
        <p:spPr>
          <a:xfrm>
            <a:off x="265096" y="2000282"/>
            <a:ext cx="3891610" cy="3870078"/>
          </a:xfrm>
          <a:prstGeom prst="rect">
            <a:avLst/>
          </a:prstGeom>
          <a:ln>
            <a:noFill/>
          </a:ln>
          <a:effectLst>
            <a:softEdge rad="112500"/>
          </a:effectLst>
        </p:spPr>
      </p:pic>
      <p:sp>
        <p:nvSpPr>
          <p:cNvPr id="2" name="Title 1"/>
          <p:cNvSpPr>
            <a:spLocks noGrp="1"/>
          </p:cNvSpPr>
          <p:nvPr>
            <p:ph type="title"/>
          </p:nvPr>
        </p:nvSpPr>
        <p:spPr>
          <a:xfrm>
            <a:off x="4457699" y="2066696"/>
            <a:ext cx="4486275" cy="2462213"/>
          </a:xfrm>
          <a:noFill/>
        </p:spPr>
        <p:txBody>
          <a:bodyPr/>
          <a:lstStyle/>
          <a:p>
            <a:r>
              <a:rPr lang="en-US" sz="3200" b="0" dirty="0" smtClean="0">
                <a:solidFill>
                  <a:schemeClr val="tx1"/>
                </a:solidFill>
              </a:rPr>
              <a:t>The grade you earn in the college course is applied to your high school graduation required class. </a:t>
            </a:r>
            <a:endParaRPr lang="en-US" sz="3200" b="0" dirty="0">
              <a:solidFill>
                <a:schemeClr val="tx1"/>
              </a:solidFill>
            </a:endParaRPr>
          </a:p>
        </p:txBody>
      </p:sp>
      <p:sp>
        <p:nvSpPr>
          <p:cNvPr id="5" name="Title 1"/>
          <p:cNvSpPr txBox="1">
            <a:spLocks/>
          </p:cNvSpPr>
          <p:nvPr/>
        </p:nvSpPr>
        <p:spPr>
          <a:xfrm>
            <a:off x="457200" y="457200"/>
            <a:ext cx="8229600" cy="1292662"/>
          </a:xfrm>
          <a:prstGeom prst="rect">
            <a:avLst/>
          </a:prstGeom>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dirty="0" smtClean="0"/>
              <a:t>Grades are Applied to Graduation Requirements</a:t>
            </a:r>
            <a:endParaRPr lang="en-US" dirty="0"/>
          </a:p>
        </p:txBody>
      </p:sp>
    </p:spTree>
    <p:extLst>
      <p:ext uri="{BB962C8B-B14F-4D97-AF65-F5344CB8AC3E}">
        <p14:creationId xmlns:p14="http://schemas.microsoft.com/office/powerpoint/2010/main" val="345819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862236"/>
            <a:ext cx="4248150" cy="4739759"/>
          </a:xfrm>
        </p:spPr>
        <p:txBody>
          <a:bodyPr/>
          <a:lstStyle/>
          <a:p>
            <a:r>
              <a:rPr lang="en-US" sz="4400" dirty="0" smtClean="0"/>
              <a:t>Deadline for Students: </a:t>
            </a:r>
            <a:br>
              <a:rPr lang="en-US" sz="4400" dirty="0" smtClean="0"/>
            </a:br>
            <a:r>
              <a:rPr lang="en-US" sz="4400" dirty="0">
                <a:solidFill>
                  <a:schemeClr val="tx1"/>
                </a:solidFill>
              </a:rPr>
              <a:t>B</a:t>
            </a:r>
            <a:r>
              <a:rPr lang="en-US" sz="4400" dirty="0" smtClean="0">
                <a:solidFill>
                  <a:schemeClr val="tx1"/>
                </a:solidFill>
              </a:rPr>
              <a:t>y </a:t>
            </a:r>
            <a:r>
              <a:rPr lang="en-US" sz="4400" dirty="0">
                <a:solidFill>
                  <a:schemeClr val="tx1"/>
                </a:solidFill>
              </a:rPr>
              <a:t>April </a:t>
            </a:r>
            <a:r>
              <a:rPr lang="en-US" sz="4400" dirty="0" smtClean="0">
                <a:solidFill>
                  <a:schemeClr val="tx1"/>
                </a:solidFill>
              </a:rPr>
              <a:t>1,</a:t>
            </a:r>
            <a:r>
              <a:rPr lang="en-US" sz="4400" dirty="0">
                <a:solidFill>
                  <a:schemeClr val="tx1"/>
                </a:solidFill>
              </a:rPr>
              <a:t/>
            </a:r>
            <a:br>
              <a:rPr lang="en-US" sz="4400" dirty="0">
                <a:solidFill>
                  <a:schemeClr val="tx1"/>
                </a:solidFill>
              </a:rPr>
            </a:br>
            <a:r>
              <a:rPr lang="en-US" sz="4400" dirty="0" smtClean="0">
                <a:solidFill>
                  <a:schemeClr val="tx1"/>
                </a:solidFill>
              </a:rPr>
              <a:t>you must tell us if you intend to participate next year.</a:t>
            </a:r>
            <a:endParaRPr lang="en-US" sz="4400" dirty="0">
              <a:solidFill>
                <a:schemeClr val="tx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72625" y="825500"/>
            <a:ext cx="3732650" cy="4878388"/>
          </a:xfrm>
        </p:spPr>
      </p:pic>
    </p:spTree>
    <p:extLst>
      <p:ext uri="{BB962C8B-B14F-4D97-AF65-F5344CB8AC3E}">
        <p14:creationId xmlns:p14="http://schemas.microsoft.com/office/powerpoint/2010/main" val="45043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5404"/>
          <a:stretch/>
        </p:blipFill>
        <p:spPr>
          <a:xfrm>
            <a:off x="-7326" y="1"/>
            <a:ext cx="9176726" cy="5791200"/>
          </a:xfrm>
        </p:spPr>
      </p:pic>
      <p:sp>
        <p:nvSpPr>
          <p:cNvPr id="2" name="Title 1"/>
          <p:cNvSpPr>
            <a:spLocks noGrp="1"/>
          </p:cNvSpPr>
          <p:nvPr>
            <p:ph type="title"/>
          </p:nvPr>
        </p:nvSpPr>
        <p:spPr>
          <a:xfrm>
            <a:off x="0" y="3880534"/>
            <a:ext cx="9144000" cy="646331"/>
          </a:xfrm>
          <a:solidFill>
            <a:schemeClr val="bg1"/>
          </a:solidFill>
        </p:spPr>
        <p:txBody>
          <a:bodyPr/>
          <a:lstStyle/>
          <a:p>
            <a:r>
              <a:rPr lang="en-US" dirty="0" smtClean="0"/>
              <a:t>What is College Credit Plus?</a:t>
            </a:r>
            <a:endParaRPr lang="en-US" dirty="0"/>
          </a:p>
        </p:txBody>
      </p:sp>
    </p:spTree>
    <p:extLst>
      <p:ext uri="{BB962C8B-B14F-4D97-AF65-F5344CB8AC3E}">
        <p14:creationId xmlns:p14="http://schemas.microsoft.com/office/powerpoint/2010/main" val="322074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6416" t="21855" r="6416" b="23847"/>
          <a:stretch/>
        </p:blipFill>
        <p:spPr>
          <a:xfrm>
            <a:off x="0" y="0"/>
            <a:ext cx="9144000" cy="5695950"/>
          </a:xfrm>
        </p:spPr>
      </p:pic>
      <p:sp>
        <p:nvSpPr>
          <p:cNvPr id="2" name="Title 1"/>
          <p:cNvSpPr>
            <a:spLocks noGrp="1"/>
          </p:cNvSpPr>
          <p:nvPr>
            <p:ph type="title"/>
          </p:nvPr>
        </p:nvSpPr>
        <p:spPr>
          <a:xfrm>
            <a:off x="1123950" y="1470869"/>
            <a:ext cx="6667500" cy="830997"/>
          </a:xfrm>
        </p:spPr>
        <p:txBody>
          <a:bodyPr/>
          <a:lstStyle/>
          <a:p>
            <a:pPr algn="ctr"/>
            <a:r>
              <a:rPr lang="en-US" sz="5400" dirty="0" smtClean="0">
                <a:solidFill>
                  <a:srgbClr val="C00000"/>
                </a:solidFill>
              </a:rPr>
              <a:t>Questions?</a:t>
            </a:r>
            <a:endParaRPr lang="en-US" sz="6600" dirty="0">
              <a:solidFill>
                <a:srgbClr val="C00000"/>
              </a:solidFill>
            </a:endParaRPr>
          </a:p>
        </p:txBody>
      </p:sp>
    </p:spTree>
    <p:extLst>
      <p:ext uri="{BB962C8B-B14F-4D97-AF65-F5344CB8AC3E}">
        <p14:creationId xmlns:p14="http://schemas.microsoft.com/office/powerpoint/2010/main" val="35335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For More Information</a:t>
            </a:r>
            <a:endParaRPr lang="en-US" dirty="0"/>
          </a:p>
        </p:txBody>
      </p:sp>
      <p:sp>
        <p:nvSpPr>
          <p:cNvPr id="3" name="Content Placeholder 2"/>
          <p:cNvSpPr>
            <a:spLocks noGrp="1"/>
          </p:cNvSpPr>
          <p:nvPr>
            <p:ph idx="1"/>
          </p:nvPr>
        </p:nvSpPr>
        <p:spPr>
          <a:xfrm>
            <a:off x="393700" y="1219253"/>
            <a:ext cx="8229600" cy="738135"/>
          </a:xfrm>
        </p:spPr>
        <p:txBody>
          <a:bodyPr/>
          <a:lstStyle/>
          <a:p>
            <a:pPr marL="0" indent="0" algn="ctr">
              <a:buNone/>
            </a:pPr>
            <a:r>
              <a:rPr lang="en-US" dirty="0" smtClean="0">
                <a:hlinkClick r:id="rId3"/>
              </a:rPr>
              <a:t>www.ohiohighered.org/ccp</a:t>
            </a:r>
            <a:r>
              <a:rPr lang="en-US" dirty="0" smtClean="0"/>
              <a:t>  </a:t>
            </a:r>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494"/>
          <a:stretch/>
        </p:blipFill>
        <p:spPr bwMode="auto">
          <a:xfrm>
            <a:off x="301625" y="2032000"/>
            <a:ext cx="8515350" cy="2665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91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 y="457200"/>
            <a:ext cx="8915400" cy="646331"/>
          </a:xfrm>
        </p:spPr>
        <p:txBody>
          <a:bodyPr/>
          <a:lstStyle/>
          <a:p>
            <a:r>
              <a:rPr lang="en-US" dirty="0" smtClean="0"/>
              <a:t>College Credit Plus</a:t>
            </a:r>
            <a:endParaRPr lang="en-US" dirty="0"/>
          </a:p>
        </p:txBody>
      </p:sp>
      <p:sp>
        <p:nvSpPr>
          <p:cNvPr id="18" name="Oval 17"/>
          <p:cNvSpPr/>
          <p:nvPr/>
        </p:nvSpPr>
        <p:spPr>
          <a:xfrm>
            <a:off x="818075" y="1445003"/>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9" name="Oval 18"/>
          <p:cNvSpPr/>
          <p:nvPr/>
        </p:nvSpPr>
        <p:spPr>
          <a:xfrm>
            <a:off x="818075" y="2089410"/>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0" name="Content Placeholder 2"/>
          <p:cNvSpPr txBox="1">
            <a:spLocks/>
          </p:cNvSpPr>
          <p:nvPr/>
        </p:nvSpPr>
        <p:spPr>
          <a:xfrm>
            <a:off x="1543031" y="1469427"/>
            <a:ext cx="7158053" cy="3070520"/>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dirty="0"/>
              <a:t>Replaces PSEO </a:t>
            </a:r>
          </a:p>
          <a:p>
            <a:pPr marL="0" indent="0">
              <a:spcBef>
                <a:spcPts val="1200"/>
              </a:spcBef>
              <a:buNone/>
            </a:pPr>
            <a:r>
              <a:rPr lang="en-US" dirty="0"/>
              <a:t>Replaces dual enrollment</a:t>
            </a:r>
          </a:p>
        </p:txBody>
      </p:sp>
    </p:spTree>
    <p:extLst>
      <p:ext uri="{BB962C8B-B14F-4D97-AF65-F5344CB8AC3E}">
        <p14:creationId xmlns:p14="http://schemas.microsoft.com/office/powerpoint/2010/main" val="382575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18075" y="1721771"/>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 name="Oval 10"/>
          <p:cNvSpPr/>
          <p:nvPr/>
        </p:nvSpPr>
        <p:spPr>
          <a:xfrm>
            <a:off x="818075" y="2366178"/>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3" name="Oval 12"/>
          <p:cNvSpPr/>
          <p:nvPr/>
        </p:nvSpPr>
        <p:spPr>
          <a:xfrm>
            <a:off x="818075" y="3010585"/>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5" name="Oval 14"/>
          <p:cNvSpPr/>
          <p:nvPr/>
        </p:nvSpPr>
        <p:spPr>
          <a:xfrm>
            <a:off x="818075" y="3654992"/>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 name="Content Placeholder 2"/>
          <p:cNvSpPr>
            <a:spLocks noGrp="1"/>
          </p:cNvSpPr>
          <p:nvPr>
            <p:ph idx="1"/>
          </p:nvPr>
        </p:nvSpPr>
        <p:spPr>
          <a:xfrm>
            <a:off x="1543031" y="1746195"/>
            <a:ext cx="7158053" cy="3070520"/>
          </a:xfrm>
        </p:spPr>
        <p:txBody>
          <a:bodyPr/>
          <a:lstStyle/>
          <a:p>
            <a:pPr marL="0" indent="0">
              <a:spcBef>
                <a:spcPts val="1200"/>
              </a:spcBef>
              <a:buNone/>
            </a:pPr>
            <a:r>
              <a:rPr lang="en-US" dirty="0"/>
              <a:t>Grades 7 </a:t>
            </a:r>
            <a:r>
              <a:rPr lang="en-US" dirty="0" smtClean="0"/>
              <a:t>– 12</a:t>
            </a:r>
            <a:endParaRPr lang="en-US" dirty="0"/>
          </a:p>
          <a:p>
            <a:pPr marL="0" indent="0">
              <a:spcBef>
                <a:spcPts val="1200"/>
              </a:spcBef>
              <a:buNone/>
            </a:pPr>
            <a:r>
              <a:rPr lang="en-US" dirty="0" smtClean="0"/>
              <a:t>College-ready students </a:t>
            </a:r>
          </a:p>
          <a:p>
            <a:pPr marL="0" indent="0">
              <a:spcBef>
                <a:spcPts val="1200"/>
              </a:spcBef>
              <a:buNone/>
            </a:pPr>
            <a:r>
              <a:rPr lang="en-US" dirty="0" smtClean="0"/>
              <a:t>Many college course options</a:t>
            </a:r>
          </a:p>
          <a:p>
            <a:pPr marL="0" indent="0">
              <a:spcBef>
                <a:spcPts val="1200"/>
              </a:spcBef>
              <a:buNone/>
            </a:pPr>
            <a:r>
              <a:rPr lang="en-US" dirty="0" smtClean="0"/>
              <a:t>Public colleges are free</a:t>
            </a:r>
          </a:p>
          <a:p>
            <a:pPr marL="0" indent="0">
              <a:spcBef>
                <a:spcPts val="1200"/>
              </a:spcBef>
              <a:buNone/>
            </a:pPr>
            <a:r>
              <a:rPr lang="en-US" dirty="0"/>
              <a:t>Private colleges may include small </a:t>
            </a:r>
            <a:r>
              <a:rPr lang="en-US" dirty="0" smtClean="0"/>
              <a:t>cost</a:t>
            </a:r>
            <a:endParaRPr lang="en-US" dirty="0"/>
          </a:p>
        </p:txBody>
      </p:sp>
      <p:sp>
        <p:nvSpPr>
          <p:cNvPr id="2" name="Title 1"/>
          <p:cNvSpPr>
            <a:spLocks noGrp="1"/>
          </p:cNvSpPr>
          <p:nvPr>
            <p:ph type="title"/>
          </p:nvPr>
        </p:nvSpPr>
        <p:spPr>
          <a:xfrm>
            <a:off x="142872" y="242880"/>
            <a:ext cx="8915400" cy="1292662"/>
          </a:xfrm>
        </p:spPr>
        <p:txBody>
          <a:bodyPr/>
          <a:lstStyle/>
          <a:p>
            <a:r>
              <a:rPr lang="en-US" dirty="0" smtClean="0"/>
              <a:t>Opportunity </a:t>
            </a:r>
            <a:r>
              <a:rPr lang="en-US" smtClean="0"/>
              <a:t>to </a:t>
            </a:r>
            <a:br>
              <a:rPr lang="en-US" smtClean="0"/>
            </a:br>
            <a:r>
              <a:rPr lang="en-US" smtClean="0"/>
              <a:t>Earn </a:t>
            </a:r>
            <a:r>
              <a:rPr lang="en-US" dirty="0" smtClean="0"/>
              <a:t>College Credit</a:t>
            </a:r>
            <a:endParaRPr lang="en-US" dirty="0"/>
          </a:p>
        </p:txBody>
      </p:sp>
      <p:sp>
        <p:nvSpPr>
          <p:cNvPr id="19" name="Oval 18"/>
          <p:cNvSpPr/>
          <p:nvPr/>
        </p:nvSpPr>
        <p:spPr>
          <a:xfrm>
            <a:off x="810834" y="4266376"/>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402900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5815"/>
          <a:stretch/>
        </p:blipFill>
        <p:spPr>
          <a:xfrm>
            <a:off x="0" y="0"/>
            <a:ext cx="9144000" cy="5757863"/>
          </a:xfrm>
        </p:spPr>
      </p:pic>
      <p:sp>
        <p:nvSpPr>
          <p:cNvPr id="2" name="Title 1"/>
          <p:cNvSpPr>
            <a:spLocks noGrp="1"/>
          </p:cNvSpPr>
          <p:nvPr>
            <p:ph type="title"/>
          </p:nvPr>
        </p:nvSpPr>
        <p:spPr>
          <a:xfrm>
            <a:off x="0" y="4370889"/>
            <a:ext cx="9144000" cy="1046440"/>
          </a:xfrm>
          <a:solidFill>
            <a:schemeClr val="bg1"/>
          </a:solidFill>
        </p:spPr>
        <p:txBody>
          <a:bodyPr/>
          <a:lstStyle/>
          <a:p>
            <a:r>
              <a:rPr lang="en-US" sz="3400" dirty="0" smtClean="0"/>
              <a:t>College-readiness determined by college. </a:t>
            </a:r>
            <a:br>
              <a:rPr lang="en-US" sz="3400" dirty="0" smtClean="0"/>
            </a:br>
            <a:r>
              <a:rPr lang="en-US" sz="3400" dirty="0" smtClean="0"/>
              <a:t>No minimum </a:t>
            </a:r>
            <a:r>
              <a:rPr lang="en-US" sz="3400" dirty="0"/>
              <a:t>GPA </a:t>
            </a:r>
            <a:r>
              <a:rPr lang="en-US" sz="3400" dirty="0" smtClean="0"/>
              <a:t>required.</a:t>
            </a:r>
            <a:endParaRPr lang="en-US" sz="3400" dirty="0"/>
          </a:p>
        </p:txBody>
      </p:sp>
    </p:spTree>
    <p:extLst>
      <p:ext uri="{BB962C8B-B14F-4D97-AF65-F5344CB8AC3E}">
        <p14:creationId xmlns:p14="http://schemas.microsoft.com/office/powerpoint/2010/main" val="94357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and Get Admitted</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339"/>
          <a:stretch/>
        </p:blipFill>
        <p:spPr>
          <a:xfrm>
            <a:off x="4936176" y="1453998"/>
            <a:ext cx="4081666" cy="311095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00038" y="1453998"/>
            <a:ext cx="4457699" cy="3046988"/>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Participate by getting admitted into a college.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May </a:t>
            </a:r>
            <a:r>
              <a:rPr lang="en-US" sz="3200" dirty="0" smtClean="0">
                <a:latin typeface="Arial" panose="020B0604020202020204" pitchFamily="34" charset="0"/>
                <a:cs typeface="Arial" panose="020B0604020202020204" pitchFamily="34" charset="0"/>
              </a:rPr>
              <a:t>have </a:t>
            </a:r>
            <a:r>
              <a:rPr lang="en-US" sz="3200" dirty="0">
                <a:latin typeface="Arial" panose="020B0604020202020204" pitchFamily="34" charset="0"/>
                <a:cs typeface="Arial" panose="020B0604020202020204" pitchFamily="34" charset="0"/>
              </a:rPr>
              <a:t>to take a placement </a:t>
            </a:r>
            <a:r>
              <a:rPr lang="en-US" sz="3200" dirty="0" smtClean="0">
                <a:latin typeface="Arial" panose="020B0604020202020204" pitchFamily="34" charset="0"/>
                <a:cs typeface="Arial" panose="020B0604020202020204" pitchFamily="34" charset="0"/>
              </a:rPr>
              <a:t>test and </a:t>
            </a:r>
            <a:r>
              <a:rPr lang="en-US" sz="3200" dirty="0">
                <a:latin typeface="Arial" panose="020B0604020202020204" pitchFamily="34" charset="0"/>
                <a:cs typeface="Arial" panose="020B0604020202020204" pitchFamily="34" charset="0"/>
              </a:rPr>
              <a:t>other criteria.  </a:t>
            </a:r>
          </a:p>
        </p:txBody>
      </p:sp>
      <p:cxnSp>
        <p:nvCxnSpPr>
          <p:cNvPr id="6" name="Straight Connector 5"/>
          <p:cNvCxnSpPr/>
          <p:nvPr/>
        </p:nvCxnSpPr>
        <p:spPr>
          <a:xfrm>
            <a:off x="400048" y="2718886"/>
            <a:ext cx="4000502" cy="9525"/>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66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253" t="13403" r="8039" b="14714"/>
          <a:stretch/>
        </p:blipFill>
        <p:spPr>
          <a:xfrm>
            <a:off x="495300" y="2856899"/>
            <a:ext cx="8191500" cy="2738198"/>
          </a:xfrm>
          <a:prstGeom prst="rect">
            <a:avLst/>
          </a:prstGeom>
        </p:spPr>
      </p:pic>
      <p:sp>
        <p:nvSpPr>
          <p:cNvPr id="2" name="Title 1"/>
          <p:cNvSpPr>
            <a:spLocks noGrp="1"/>
          </p:cNvSpPr>
          <p:nvPr>
            <p:ph type="title"/>
          </p:nvPr>
        </p:nvSpPr>
        <p:spPr/>
        <p:txBody>
          <a:bodyPr/>
          <a:lstStyle/>
          <a:p>
            <a:r>
              <a:rPr lang="en-US" dirty="0" smtClean="0"/>
              <a:t>Student Choice</a:t>
            </a:r>
            <a:endParaRPr lang="en-US" dirty="0"/>
          </a:p>
        </p:txBody>
      </p:sp>
      <p:sp>
        <p:nvSpPr>
          <p:cNvPr id="3" name="Content Placeholder 2"/>
          <p:cNvSpPr>
            <a:spLocks noGrp="1"/>
          </p:cNvSpPr>
          <p:nvPr>
            <p:ph idx="1"/>
          </p:nvPr>
        </p:nvSpPr>
        <p:spPr>
          <a:xfrm>
            <a:off x="471488" y="1274987"/>
            <a:ext cx="8501063" cy="1553944"/>
          </a:xfrm>
        </p:spPr>
        <p:txBody>
          <a:bodyPr/>
          <a:lstStyle/>
          <a:p>
            <a:pPr marL="0" indent="0">
              <a:buNone/>
            </a:pPr>
            <a:r>
              <a:rPr lang="en-US" dirty="0"/>
              <a:t>Students can choose </a:t>
            </a:r>
            <a:r>
              <a:rPr lang="en-US" b="1" dirty="0"/>
              <a:t>any course </a:t>
            </a:r>
            <a:r>
              <a:rPr lang="en-US" dirty="0" smtClean="0"/>
              <a:t>that applies toward a degree or workforce certification at </a:t>
            </a:r>
            <a:r>
              <a:rPr lang="en-US" dirty="0"/>
              <a:t>a public </a:t>
            </a:r>
            <a:r>
              <a:rPr lang="en-US" dirty="0" smtClean="0"/>
              <a:t>(or </a:t>
            </a:r>
            <a:r>
              <a:rPr lang="en-US" dirty="0"/>
              <a:t>participating private) </a:t>
            </a:r>
            <a:r>
              <a:rPr lang="en-US" dirty="0" smtClean="0"/>
              <a:t>college.</a:t>
            </a:r>
            <a:endParaRPr lang="en-US" dirty="0"/>
          </a:p>
        </p:txBody>
      </p:sp>
    </p:spTree>
    <p:extLst>
      <p:ext uri="{BB962C8B-B14F-4D97-AF65-F5344CB8AC3E}">
        <p14:creationId xmlns:p14="http://schemas.microsoft.com/office/powerpoint/2010/main" val="4202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Graduate with College Credit</a:t>
            </a:r>
            <a:endParaRPr lang="en-US" dirty="0"/>
          </a:p>
        </p:txBody>
      </p:sp>
      <p:sp>
        <p:nvSpPr>
          <p:cNvPr id="3" name="Content Placeholder 2"/>
          <p:cNvSpPr>
            <a:spLocks noGrp="1"/>
          </p:cNvSpPr>
          <p:nvPr>
            <p:ph idx="1"/>
          </p:nvPr>
        </p:nvSpPr>
        <p:spPr>
          <a:xfrm>
            <a:off x="4672026" y="1398670"/>
            <a:ext cx="4400550" cy="3902818"/>
          </a:xfrm>
        </p:spPr>
        <p:txBody>
          <a:bodyPr/>
          <a:lstStyle/>
          <a:p>
            <a:pPr marL="0" indent="0">
              <a:buNone/>
            </a:pPr>
            <a:r>
              <a:rPr lang="en-US" dirty="0" smtClean="0"/>
              <a:t>Earn up to 30 </a:t>
            </a:r>
            <a:r>
              <a:rPr lang="en-US" dirty="0"/>
              <a:t>college credit hours per academic </a:t>
            </a:r>
            <a:r>
              <a:rPr lang="en-US" dirty="0" smtClean="0"/>
              <a:t>year;  summer not included.</a:t>
            </a:r>
          </a:p>
          <a:p>
            <a:pPr marL="0" indent="0">
              <a:buNone/>
            </a:pPr>
            <a:endParaRPr lang="en-US" dirty="0"/>
          </a:p>
          <a:p>
            <a:pPr marL="0" indent="0">
              <a:buNone/>
            </a:pPr>
            <a:r>
              <a:rPr lang="en-US" dirty="0" smtClean="0"/>
              <a:t>No more </a:t>
            </a:r>
            <a:r>
              <a:rPr lang="en-US" dirty="0"/>
              <a:t>than 120 college credit hours </a:t>
            </a:r>
            <a:r>
              <a:rPr lang="en-US" dirty="0" smtClean="0"/>
              <a:t>while in the program.</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762" r="8814"/>
          <a:stretch/>
        </p:blipFill>
        <p:spPr>
          <a:xfrm>
            <a:off x="228603" y="1441143"/>
            <a:ext cx="4171950" cy="3619500"/>
          </a:xfrm>
          <a:prstGeom prst="rect">
            <a:avLst/>
          </a:prstGeom>
          <a:ln>
            <a:noFill/>
          </a:ln>
          <a:effectLst>
            <a:softEdge rad="112500"/>
          </a:effectLst>
        </p:spPr>
      </p:pic>
      <p:cxnSp>
        <p:nvCxnSpPr>
          <p:cNvPr id="5" name="Straight Connector 4"/>
          <p:cNvCxnSpPr/>
          <p:nvPr/>
        </p:nvCxnSpPr>
        <p:spPr>
          <a:xfrm>
            <a:off x="4672026" y="3632452"/>
            <a:ext cx="3752850" cy="1905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31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457200"/>
            <a:ext cx="8661400" cy="553998"/>
          </a:xfrm>
        </p:spPr>
        <p:txBody>
          <a:bodyPr/>
          <a:lstStyle/>
          <a:p>
            <a:r>
              <a:rPr lang="en-US" sz="3600" dirty="0" smtClean="0"/>
              <a:t>Find the Colleges and Courses that Fit</a:t>
            </a:r>
            <a:endParaRPr lang="en-US" sz="3600" dirty="0"/>
          </a:p>
        </p:txBody>
      </p:sp>
      <p:sp>
        <p:nvSpPr>
          <p:cNvPr id="3" name="Content Placeholder 2"/>
          <p:cNvSpPr>
            <a:spLocks noGrp="1"/>
          </p:cNvSpPr>
          <p:nvPr>
            <p:ph idx="1"/>
          </p:nvPr>
        </p:nvSpPr>
        <p:spPr>
          <a:xfrm>
            <a:off x="342900" y="1465314"/>
            <a:ext cx="4038600" cy="4859286"/>
          </a:xfrm>
        </p:spPr>
        <p:txBody>
          <a:bodyPr/>
          <a:lstStyle/>
          <a:p>
            <a:pPr marL="0" indent="0">
              <a:buNone/>
            </a:pPr>
            <a:r>
              <a:rPr lang="en-US" dirty="0" smtClean="0"/>
              <a:t>Students have options</a:t>
            </a:r>
          </a:p>
          <a:p>
            <a:pPr marL="0" indent="0">
              <a:buNone/>
            </a:pPr>
            <a:endParaRPr lang="en-US" dirty="0"/>
          </a:p>
          <a:p>
            <a:pPr marL="0" indent="0">
              <a:buNone/>
            </a:pPr>
            <a:r>
              <a:rPr lang="en-US" dirty="0" smtClean="0"/>
              <a:t>Counselors will share sample pathways with you. </a:t>
            </a:r>
          </a:p>
          <a:p>
            <a:pPr marL="0" indent="0">
              <a:buNone/>
            </a:pPr>
            <a:endParaRPr lang="en-US" dirty="0"/>
          </a:p>
          <a:p>
            <a:pPr marL="0" indent="0">
              <a:buNone/>
            </a:pPr>
            <a:r>
              <a:rPr lang="en-US" dirty="0" smtClean="0"/>
              <a:t>Pathways are courses to help you choose, not obligate you.</a:t>
            </a:r>
            <a:endParaRPr lang="en-US" dirty="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100" t="37012" r="6254"/>
          <a:stretch/>
        </p:blipFill>
        <p:spPr>
          <a:xfrm>
            <a:off x="4754564" y="1541514"/>
            <a:ext cx="4267200" cy="3102058"/>
          </a:xfrm>
          <a:prstGeom prst="rect">
            <a:avLst/>
          </a:prstGeom>
        </p:spPr>
      </p:pic>
      <p:cxnSp>
        <p:nvCxnSpPr>
          <p:cNvPr id="5" name="Straight Connector 4"/>
          <p:cNvCxnSpPr/>
          <p:nvPr/>
        </p:nvCxnSpPr>
        <p:spPr>
          <a:xfrm>
            <a:off x="342900" y="2319338"/>
            <a:ext cx="3911600" cy="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42900" y="4505521"/>
            <a:ext cx="3911600" cy="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3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9EC3C34CE31D44B98F9120DD2B7AD0" ma:contentTypeVersion="0" ma:contentTypeDescription="Create a new document." ma:contentTypeScope="" ma:versionID="206b271f78c9fa22f96988df025fd4e1">
  <xsd:schema xmlns:xsd="http://www.w3.org/2001/XMLSchema" xmlns:xs="http://www.w3.org/2001/XMLSchema" xmlns:p="http://schemas.microsoft.com/office/2006/metadata/properties" xmlns:ns2="0d1c2134-6485-4ff6-a10e-d5cb6fa9294e" targetNamespace="http://schemas.microsoft.com/office/2006/metadata/properties" ma:root="true" ma:fieldsID="266e76a11f368247affe4bd544f23877" ns2:_="">
    <xsd:import namespace="0d1c2134-6485-4ff6-a10e-d5cb6fa9294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c2134-6485-4ff6-a10e-d5cb6fa929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d1c2134-6485-4ff6-a10e-d5cb6fa9294e">H77EFJNRH55V-1663-1922</_dlc_DocId>
    <_dlc_DocIdUrl xmlns="0d1c2134-6485-4ff6-a10e-d5cb6fa9294e">
      <Url>http://sharepoint/Projects/StraightAFund/_layouts/DocIdRedir.aspx?ID=H77EFJNRH55V-1663-1922</Url>
      <Description>H77EFJNRH55V-1663-1922</Description>
    </_dlc_DocIdUrl>
  </documentManagement>
</p:properties>
</file>

<file path=customXml/itemProps1.xml><?xml version="1.0" encoding="utf-8"?>
<ds:datastoreItem xmlns:ds="http://schemas.openxmlformats.org/officeDocument/2006/customXml" ds:itemID="{024AF4E6-8D61-4E40-8784-069C01C39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1c2134-6485-4ff6-a10e-d5cb6fa929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9BEA88-B751-44ED-BD3B-02316C7A0527}">
  <ds:schemaRefs>
    <ds:schemaRef ds:uri="http://schemas.microsoft.com/sharepoint/events"/>
  </ds:schemaRefs>
</ds:datastoreItem>
</file>

<file path=customXml/itemProps3.xml><?xml version="1.0" encoding="utf-8"?>
<ds:datastoreItem xmlns:ds="http://schemas.openxmlformats.org/officeDocument/2006/customXml" ds:itemID="{56CD15A5-81EA-4B6A-912A-B9A9BB8EDC37}">
  <ds:schemaRefs>
    <ds:schemaRef ds:uri="http://schemas.microsoft.com/sharepoint/v3/contenttype/forms"/>
  </ds:schemaRefs>
</ds:datastoreItem>
</file>

<file path=customXml/itemProps4.xml><?xml version="1.0" encoding="utf-8"?>
<ds:datastoreItem xmlns:ds="http://schemas.openxmlformats.org/officeDocument/2006/customXml" ds:itemID="{6F463022-138A-461A-8F76-A288E8B5C4AB}">
  <ds:schemaRefs>
    <ds:schemaRef ds:uri="http://www.w3.org/XML/1998/namespace"/>
    <ds:schemaRef ds:uri="http://purl.org/dc/elements/1.1/"/>
    <ds:schemaRef ds:uri="http://schemas.microsoft.com/office/infopath/2007/PartnerControls"/>
    <ds:schemaRef ds:uri="http://schemas.microsoft.com/office/2006/documentManagement/types"/>
    <ds:schemaRef ds:uri="http://purl.org/dc/dcmitype/"/>
    <ds:schemaRef ds:uri="http://schemas.microsoft.com/office/2006/metadata/properties"/>
    <ds:schemaRef ds:uri="0d1c2134-6485-4ff6-a10e-d5cb6fa9294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6625</TotalTime>
  <Words>568</Words>
  <Application>Microsoft Office PowerPoint</Application>
  <PresentationFormat>On-screen Show (4:3)</PresentationFormat>
  <Paragraphs>103</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An introduction for  students and families</vt:lpstr>
      <vt:lpstr>What is College Credit Plus?</vt:lpstr>
      <vt:lpstr>College Credit Plus</vt:lpstr>
      <vt:lpstr>Opportunity to  Earn College Credit</vt:lpstr>
      <vt:lpstr>College-readiness determined by college.  No minimum GPA required.</vt:lpstr>
      <vt:lpstr>Apply and Get Admitted</vt:lpstr>
      <vt:lpstr>Student Choice</vt:lpstr>
      <vt:lpstr>Graduate with College Credit</vt:lpstr>
      <vt:lpstr>Find the Colleges and Courses that Fit</vt:lpstr>
      <vt:lpstr>A semester college course of 3 or more credits   counts as a one-year high school class. </vt:lpstr>
      <vt:lpstr>Under what scenarios can a qualified student use College Credit Plus? </vt:lpstr>
      <vt:lpstr>PowerPoint Presentation</vt:lpstr>
      <vt:lpstr>Books and Fees</vt:lpstr>
      <vt:lpstr>Student Covers Parking Expenses </vt:lpstr>
      <vt:lpstr>Consider  Your  Personal Academic Goals</vt:lpstr>
      <vt:lpstr>If you fail the class or drop it too late, you may have to pay for it.</vt:lpstr>
      <vt:lpstr>Weighted Grades</vt:lpstr>
      <vt:lpstr>The grade you earn in the college course is applied to your high school graduation required class. </vt:lpstr>
      <vt:lpstr>Deadline for Students:  By April 1, you must tell us if you intend to participate next year.</vt:lpstr>
      <vt:lpstr>Questions?</vt:lpstr>
      <vt:lpstr>For More Information</vt:lpstr>
    </vt:vector>
  </TitlesOfParts>
  <Company>Sanger &amp; Eby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Ramous</dc:creator>
  <cp:lastModifiedBy>Bobbie Marksberry</cp:lastModifiedBy>
  <cp:revision>719</cp:revision>
  <cp:lastPrinted>2015-02-18T18:14:43Z</cp:lastPrinted>
  <dcterms:created xsi:type="dcterms:W3CDTF">2013-05-22T22:25:08Z</dcterms:created>
  <dcterms:modified xsi:type="dcterms:W3CDTF">2015-12-15T14:23:32Z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0x010100149EC3C34CE31D44B98F9120DD2B7AD0</vt:lpwstr>
  </property>
  <property fmtid="{D5CDD505-2E9C-101B-9397-08002B2CF9AE}" pid="3" name="_dlc_DocIdItemGuid">
    <vt:lpwstr>f21b29a5-e84c-4dae-9ddd-fde94fd128f5</vt:lpwstr>
  </property>
  <property fmtid="{D5CDD505-2E9C-101B-9397-08002B2CF9AE}" pid="4" name="_MarkAsFinal">
    <vt:bool>true</vt:bool>
  </property>
</Properties>
</file>